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61" r:id="rId2"/>
    <p:sldId id="273" r:id="rId3"/>
    <p:sldId id="258" r:id="rId4"/>
    <p:sldId id="262" r:id="rId5"/>
    <p:sldId id="260" r:id="rId6"/>
    <p:sldId id="263" r:id="rId7"/>
    <p:sldId id="271" r:id="rId8"/>
    <p:sldId id="259" r:id="rId9"/>
    <p:sldId id="264" r:id="rId10"/>
    <p:sldId id="265" r:id="rId11"/>
    <p:sldId id="267" r:id="rId12"/>
    <p:sldId id="266" r:id="rId13"/>
    <p:sldId id="274" r:id="rId14"/>
    <p:sldId id="268" r:id="rId15"/>
    <p:sldId id="270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A2274C-D0EA-D91C-A2F5-78687243CEDF}" name="Federica Stablum" initials="FS" userId="9dac538c76f0a21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4D55"/>
    <a:srgbClr val="20B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2830" autoAdjust="0"/>
  </p:normalViewPr>
  <p:slideViewPr>
    <p:cSldViewPr snapToGrid="0" showGuides="1">
      <p:cViewPr varScale="1">
        <p:scale>
          <a:sx n="65" d="100"/>
          <a:sy n="65" d="100"/>
        </p:scale>
        <p:origin x="60" y="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8BE76-FA07-47A4-8195-42E6A295C6CD}" type="datetimeFigureOut">
              <a:rPr lang="da-DK" smtClean="0"/>
              <a:t>26-09-2026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04EFB-E58B-43AE-BE3A-DB18EE23A35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4042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BBD07-FCE1-102E-1BAA-2F3A70DFB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59CF98-E219-9337-F0F9-563B4EC51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65CDB-1C18-70DF-1544-BC71B5D81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C65EF-F26C-797A-9222-971E620817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5932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922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4290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8A654-A98B-C6DD-4A31-7441D007D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BEB25-4956-6F3F-DF52-1514CA139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64A01-44BF-3B69-FEA1-1EA0724B9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0AF21-4443-FFAE-B419-F6B68CEB3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379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1AAB-E403-06CC-4604-D42C16546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F5AC7-34E2-AC5B-4086-F65184F66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3B5FAD-0184-B5D8-7A19-779DA7577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6A449-AAC8-7181-4EE8-4D5D593B7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9500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8F264-DAB3-A932-05DF-B59CFF867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2DB8E4-EDBE-496D-CE37-AB552D7FC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511B3A-A927-D6E2-9491-3A1CA1860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CAF53-D59F-B371-30B4-D7E2D3650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8290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2DDFB-0ADA-8375-A381-DD1ECDD1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958A-1C6F-FBD6-8C57-7D340527D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90979-78F5-171D-3BF1-287DA6727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23D52-6948-F3F6-975A-A78D60700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1445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C087F-B0AE-940C-76A3-EE11CF15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50166B-F15F-DB5B-3BEB-F875A7ACE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202BFD-3B21-D9C1-6C77-3B075F773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06BD2-EB41-121B-BD25-DF1B35798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7903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6565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83699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5227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3054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1203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69F23-2366-8A9C-FA2D-18749DCC6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69F192-68E4-6E41-3653-AF8EB97FA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3F794-FB49-FB2C-86FD-B9403A826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B6375-28A8-B8A2-8475-0CB3A884B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04EFB-E58B-43AE-BE3A-DB18EE23A353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4622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ACA7A-01B2-6789-59D5-92069399A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F5EAAD-CBEC-BE08-5824-CA0F4B3A1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E24E7-73B2-10D2-0077-1B040032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A16B-03ED-4FF5-A355-94CAC5641C22}" type="datetime1">
              <a:rPr lang="da-DK" smtClean="0"/>
              <a:t>26-09-2026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B98C8-C42E-25EE-C385-06292F589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9A40D-37FA-44BB-AC77-DC6E8702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838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75BDF-98FB-8FAF-358D-CFDE2277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21A2-AE0B-E265-9219-D5BAF4298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1A874-169B-785C-394D-CAA18B7B2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46AF-688A-4168-8774-FE68C71F9331}" type="datetime1">
              <a:rPr lang="da-DK" smtClean="0"/>
              <a:t>26-09-2026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4DD21-E0CD-81F9-E412-BECF2B397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42E0C-23B2-62D8-6622-FEDCC1E03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592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B47BF-2849-82F5-1CEA-18DCEB3A6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73DC8-C17D-2F5F-4762-2034AB326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DE93B-DDB2-2D21-F1BE-971BF2DC6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5D6A0-E8DE-4343-917B-04A7A5528B67}" type="datetime1">
              <a:rPr lang="da-DK" smtClean="0"/>
              <a:t>26-09-2026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9D228-01A6-7FC7-7C3D-788933A50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B452F-03E0-8EE4-EB4E-6C2000F1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953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278FD-75B6-8C17-CE87-40BB04D2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06E83-06B8-ACAB-B575-CA088F899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158AB-CA89-4680-05D0-2444C569F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63DFC-DE1F-03C0-0EB8-6F11D629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4F41-9E49-480D-8AF6-523B2CAE6BA1}" type="datetime1">
              <a:rPr lang="da-DK" smtClean="0"/>
              <a:t>26-09-2026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1ECD7-4EEF-0DC4-FB4D-8B27DE83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7C179-8EB1-E5E6-1466-3D46C64C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777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0EAB-B10D-73BF-D669-7FEE4DD7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0C466-4850-C8A4-0CED-9AE42688D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80095-8C46-16D5-E540-547DE401D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40C2A7-037E-D8FD-59CE-F30E1C065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F1244-37CF-AFC1-1CAE-935E0ABAD0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E428DD-58F2-A15A-2A25-48533F60C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82250-BFE3-42DF-B624-16F23BC5D721}" type="datetime1">
              <a:rPr lang="da-DK" smtClean="0"/>
              <a:t>26-09-2026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DED88-E6DB-C983-E309-A45D82650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1336DE-2718-7DCD-8C56-56F359CA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11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7113-4FED-F437-B90B-7437A767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C69A5D-FC6B-EBB2-A161-D5323185C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7AE2C-71A3-4FF4-ADEE-6D23007C5172}" type="datetime1">
              <a:rPr lang="da-DK" smtClean="0"/>
              <a:t>26-09-2026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CD009-F663-8832-F317-45B9B575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082070-02A5-CE5E-418F-D4D853BCC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4540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5A787C-CD6F-9999-356B-85A86D59A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FF03-D574-4E7D-8801-38E8D299442D}" type="datetime1">
              <a:rPr lang="da-DK" smtClean="0"/>
              <a:t>26-09-2026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28EF9B-542F-ED2E-AFD6-A4EAC5CD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6F8D3-F495-429D-C978-BB5D29744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0680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82F14-B987-5DC7-0795-812EF51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A4DB0-BFA3-C25A-47B4-D302AA0DD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F4943-15C1-7EA9-FBF9-20BAC4422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477C1-40C6-CF7E-6D28-179859F0F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AEB7-B7F7-4F23-B80E-66F2289D71A7}" type="datetime1">
              <a:rPr lang="da-DK" smtClean="0"/>
              <a:t>26-09-2026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A0E75-AC82-73F5-797F-922401AC7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D9954-44E8-5187-E423-91785873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2934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13C9-5E9A-B2CC-FEAD-38B9CD9BA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F8BA18-C3A0-F6B1-C92B-E910F9CE2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0DCF3-E049-9A92-BE72-764829945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C79B7-0C43-70B7-B8F9-5F50C1FE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1E93-6072-43B3-9EA1-C5706C34C124}" type="datetime1">
              <a:rPr lang="da-DK" smtClean="0"/>
              <a:t>26-09-2026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73E3E-10E9-60B8-4DE8-FEDFE2D2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86A58-1326-BC2E-1467-8E52326D6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43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782D-FCF7-1E80-523E-07D6ED4E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B64F7-F817-7ADA-65C0-AA3737196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DCC27-5412-CF0B-5B19-D2B6BDC39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6F14-3B58-4009-ACDE-15D24CBBA584}" type="datetime1">
              <a:rPr lang="da-DK" smtClean="0"/>
              <a:t>26-09-2026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4966A-EF31-D550-06AA-AA2FAD04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1AF0C-A5C4-ECB8-7F96-639BE616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25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0C2288-2E49-6C5B-FC9A-481DD9B266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265B7-F5A1-C65C-CABF-4C5277751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D1D0C-5D0C-2013-2A72-66C6C99E8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D6A7B-539E-40C4-904D-9F21A7B2C09A}" type="datetime1">
              <a:rPr lang="da-DK" smtClean="0"/>
              <a:t>26-09-2026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D08C7-3B18-0BEA-CEEC-0DE0BC10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9E407-B01B-C3D3-DD6C-D1F1A8329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57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9FE749-62DC-07C2-D1B5-5EC65DC4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A3B44-6758-CD02-C73B-3742972D7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A16B9-201B-F7B6-4504-0D245D536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F64BC9-B4D5-4612-80FC-3FB375F2096E}" type="datetime1">
              <a:rPr lang="da-DK" smtClean="0"/>
              <a:t>26-09-2026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FC8D5-6678-7557-D4AE-ACD3DC258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722C7-D545-A1EF-5575-F56F6D01F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5F0D4C-ADFE-4EF0-B8F0-07B12877CCA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506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jcr/ucag022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hyperlink" Target="https://osf.io/u3j9b/?view_only=315ffe29f0b742b99943a943315a53e2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avid.hardisty@sauder.ubc.ca" TargetMode="External"/><Relationship Id="rId5" Type="http://schemas.openxmlformats.org/officeDocument/2006/relationships/hyperlink" Target="mailto:jdmlab.dpss@unipd.it" TargetMode="External"/><Relationship Id="rId4" Type="http://schemas.openxmlformats.org/officeDocument/2006/relationships/hyperlink" Target="mailto:gip.msc@cbs.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4D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3123F9-BA22-C11C-842B-4D0AF7B2B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60F0CA-0078-867C-0491-1C7C3A998AA8}"/>
              </a:ext>
            </a:extLst>
          </p:cNvPr>
          <p:cNvSpPr txBox="1"/>
          <p:nvPr/>
        </p:nvSpPr>
        <p:spPr>
          <a:xfrm>
            <a:off x="353586" y="430416"/>
            <a:ext cx="952783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The Robustness of Mental Accounting Across 21 Countries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CF1A11-37A3-238B-060D-FD34F58848B7}"/>
              </a:ext>
            </a:extLst>
          </p:cNvPr>
          <p:cNvSpPr txBox="1"/>
          <p:nvPr/>
        </p:nvSpPr>
        <p:spPr>
          <a:xfrm>
            <a:off x="353586" y="3483612"/>
            <a:ext cx="83089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Priolo</a:t>
            </a:r>
            <a:r>
              <a:rPr lang="en-US" dirty="0">
                <a:solidFill>
                  <a:schemeClr val="bg1"/>
                </a:solidFill>
              </a:rPr>
              <a:t>, G., </a:t>
            </a:r>
            <a:r>
              <a:rPr lang="en-US" dirty="0" err="1">
                <a:solidFill>
                  <a:schemeClr val="bg1"/>
                </a:solidFill>
              </a:rPr>
              <a:t>Stablum</a:t>
            </a:r>
            <a:r>
              <a:rPr lang="en-US" dirty="0">
                <a:solidFill>
                  <a:schemeClr val="bg1"/>
                </a:solidFill>
              </a:rPr>
              <a:t>, F., </a:t>
            </a:r>
            <a:r>
              <a:rPr lang="en-US" dirty="0" err="1">
                <a:solidFill>
                  <a:schemeClr val="bg1"/>
                </a:solidFill>
              </a:rPr>
              <a:t>Vacondio</a:t>
            </a:r>
            <a:r>
              <a:rPr lang="en-US" dirty="0">
                <a:solidFill>
                  <a:schemeClr val="bg1"/>
                </a:solidFill>
              </a:rPr>
              <a:t>, M., </a:t>
            </a:r>
            <a:r>
              <a:rPr lang="en-US" dirty="0" err="1">
                <a:solidFill>
                  <a:schemeClr val="bg1"/>
                </a:solidFill>
              </a:rPr>
              <a:t>D’Ambrogio</a:t>
            </a:r>
            <a:r>
              <a:rPr lang="en-US" dirty="0">
                <a:solidFill>
                  <a:schemeClr val="bg1"/>
                </a:solidFill>
              </a:rPr>
              <a:t>, S., </a:t>
            </a:r>
            <a:r>
              <a:rPr lang="en-US" dirty="0" err="1">
                <a:solidFill>
                  <a:schemeClr val="bg1"/>
                </a:solidFill>
              </a:rPr>
              <a:t>Caserotti</a:t>
            </a:r>
            <a:r>
              <a:rPr lang="en-US" dirty="0">
                <a:solidFill>
                  <a:schemeClr val="bg1"/>
                </a:solidFill>
              </a:rPr>
              <a:t>, M., Conte, B., ... &amp; </a:t>
            </a:r>
            <a:r>
              <a:rPr lang="en-US" dirty="0" err="1">
                <a:solidFill>
                  <a:schemeClr val="bg1"/>
                </a:solidFill>
              </a:rPr>
              <a:t>Rubaltelli</a:t>
            </a:r>
            <a:r>
              <a:rPr lang="en-US" dirty="0">
                <a:solidFill>
                  <a:schemeClr val="bg1"/>
                </a:solidFill>
              </a:rPr>
              <a:t>, E. (in press). The Robustness of Mental Accounting Across 21 Countries. </a:t>
            </a:r>
            <a:r>
              <a:rPr lang="en-US" i="1" dirty="0">
                <a:solidFill>
                  <a:schemeClr val="bg1"/>
                </a:solidFill>
              </a:rPr>
              <a:t>Journal of Consumer Research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https://doi.org/10.1093/jcr/ucag022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Pre-registrations, Materials, Data, and Syntax: </a:t>
            </a: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https://osf.io/u3j9b/?view_only=315ffe29f0b742b99943a943315a53e2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 descr="A white logo with arrows and arrows pointing to a brain&#10;&#10;AI-generated content may be incorrect.">
            <a:extLst>
              <a:ext uri="{FF2B5EF4-FFF2-40B4-BE49-F238E27FC236}">
                <a16:creationId xmlns:a16="http://schemas.microsoft.com/office/drawing/2014/main" id="{26492C19-B4EE-5445-2E1F-BBA8F3346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864" y="95486"/>
            <a:ext cx="2743200" cy="27432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36F5C04-2C39-DCC8-07ED-88FE9334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</a:t>
            </a:fld>
            <a:endParaRPr lang="da-D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A32595-AC4E-B0FB-6723-E1FDF1C774C8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80000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</a:rPr>
              <a:t>David J. Hardisty | ACR Annual Conference | 26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ytona" panose="020B0604030500040204" pitchFamily="34" charset="0"/>
              </a:rPr>
              <a:t> Sep 2026 | Chicago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04937-8447-4A52-9D35-B4FE04671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89" y="5817927"/>
            <a:ext cx="2429256" cy="765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EF75E1-DB0B-14E8-88A8-515A14341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2577" y="3303455"/>
            <a:ext cx="3141021" cy="31410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E033FF-1C20-A840-3A53-1A2E3CE107FC}"/>
              </a:ext>
            </a:extLst>
          </p:cNvPr>
          <p:cNvSpPr txBox="1"/>
          <p:nvPr/>
        </p:nvSpPr>
        <p:spPr>
          <a:xfrm>
            <a:off x="8757307" y="2841790"/>
            <a:ext cx="335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Open access paper download: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04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74819BC1-3789-D748-974F-73DF35A5361B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11197590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DF4D55"/>
                </a:solidFill>
                <a:effectLst/>
                <a:uLnTx/>
                <a:uFillTx/>
                <a:latin typeface="Daytona" panose="020B0604030500040204" pitchFamily="34" charset="0"/>
              </a:rPr>
              <a:t>Authors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20819-F69A-3D5B-0893-392C5CF671F8}"/>
              </a:ext>
            </a:extLst>
          </p:cNvPr>
          <p:cNvSpPr txBox="1"/>
          <p:nvPr/>
        </p:nvSpPr>
        <p:spPr>
          <a:xfrm>
            <a:off x="344250" y="1164480"/>
            <a:ext cx="114604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dirty="0">
                <a:latin typeface="Daytona" panose="020B0604030500040204" pitchFamily="34" charset="0"/>
              </a:rPr>
              <a:t>Giulia Priolo, Federica Stablum, Martina Vacondio</a:t>
            </a:r>
            <a:r>
              <a:rPr lang="lt-LT" dirty="0">
                <a:solidFill>
                  <a:schemeClr val="bg1">
                    <a:lumMod val="65000"/>
                  </a:schemeClr>
                </a:solidFill>
                <a:latin typeface="Daytona" panose="020B0604030500040204" pitchFamily="34" charset="0"/>
              </a:rPr>
              <a:t>, Simone D’Ambrogio, Marta Caserotti, Beatrice Conte, Prisca De Roni, Hilda du Plooy, Vivian D Grillo, Libera Y Mastromatteo, Elisa Tedaldi, Filippo Toscano, Jesús Aguilar-Armijo, Parisa Ahmadi Ghomroudi, Lucian Alexa, Mathias H Andersen, Per A Andersson, Karine Aoun Barakat, Carolina Barros, Ruggero Basanisi, Tara Beilner, Sergiu Burlacu, Thai Cao, Alessandra Carella, Arianna Chiappi, Zafer Çiftçi, Claudia Civai, Alana Daly, Valdonė Darškuvienė, Marta De Pedis, Earle J du Plooy, Mohammed El-Mir, Christian T Elbæk, Sondos Elkot, Valeria Fanghella, Eman Farahat, Amy G Fehl, Ama P Fenny, Paul A G Forbes, Gemma Garbi, André Gonçalves, Sevias Guvuriro, Ali Hajian, Steve Heinke, Austin Howard, Sudharsana Jagatheesh Jayanand, Peiran Jiao, Gabriela Jiga-Boy, Alejandra Jordano De Castro, Tobias Kalenscher, Austėja Kažemekaitytė, Afreen Khalid, Kiana Kothe, Philip Krüger, Ngân Lê Thị Kiều, Gintarė Leckė, Yanina Ledovaya, Mengyu Lim, Luca M Lüpken, Huong Mai Thi Xuan, Laura Mangold, Alfarisi Maulana, Maya Maze, Hajdi Moche, Zahra Moradi, Adel Moumin, Valeria Nava, Michelle J Y Neoh, Leonardo Nicolao, Hamza O. K. El Hallaoui, Sebastian Olschewski, Adobea Y Owusu, Ahmet F Ozates, Sofia Pelica, Sonja Perkovic, Ananda W M Puteri, Hagai Rabinovitch, Guilherme A Ramos, </a:t>
            </a:r>
            <a:r>
              <a:rPr lang="lt-LT" dirty="0">
                <a:latin typeface="Daytona" panose="020B0604030500040204" pitchFamily="34" charset="0"/>
              </a:rPr>
              <a:t>Nicole Robitaille, Caroline Roux</a:t>
            </a:r>
            <a:r>
              <a:rPr lang="lt-LT" dirty="0">
                <a:solidFill>
                  <a:schemeClr val="bg1">
                    <a:lumMod val="65000"/>
                  </a:schemeClr>
                </a:solidFill>
                <a:latin typeface="Daytona" panose="020B0604030500040204" pitchFamily="34" charset="0"/>
              </a:rPr>
              <a:t>, Benjamin Scheibehenne, Martin Schoemann, Mohammad Seidisarouei, Sanjay Singh, Mustafa Z Söyük, Liza Steiner, Amira Tarek, Berto Usman, Hannah van Alebeek, Mohammad H Vazirian, Evgeniya Vedernikova, Janet L Wijaya, Xinxin Zhu, Jichuan Zong, Leaf Van Boven, Stephan Dickert, Lorella Lotto, </a:t>
            </a:r>
            <a:r>
              <a:rPr lang="lt-LT" dirty="0">
                <a:latin typeface="Daytona" panose="020B0604030500040204" pitchFamily="34" charset="0"/>
              </a:rPr>
              <a:t>David J Hardisty, Justin Pomerance, Beatriz Pereira, Kai Ruggeri, Enrico Rubaltelli</a:t>
            </a:r>
            <a:endParaRPr lang="da-DK" dirty="0">
              <a:latin typeface="Daytona" panose="020B060403050004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2BA4B-6127-7F4F-E302-888465079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2</a:t>
            </a:fld>
            <a:endParaRPr lang="da-DK"/>
          </a:p>
        </p:txBody>
      </p:sp>
      <p:pic>
        <p:nvPicPr>
          <p:cNvPr id="9" name="Picture 8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A89810D5-63FB-5355-6270-BC171F4F5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41C51A-DAA4-CFC6-62A4-AC2CC2D71693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316713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E87735-E832-ACE6-B337-38634CB68C98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dirty="0">
                <a:effectLst/>
              </a:rPr>
              <a:t> </a:t>
            </a:r>
            <a:endParaRPr lang="da-D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41C74-EB9F-2416-9ABA-42C85E3845E4}"/>
              </a:ext>
            </a:extLst>
          </p:cNvPr>
          <p:cNvSpPr txBox="1"/>
          <p:nvPr/>
        </p:nvSpPr>
        <p:spPr>
          <a:xfrm>
            <a:off x="654304" y="1415306"/>
            <a:ext cx="1069949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>
                <a:latin typeface="Daytona" panose="020B0604030500040204" pitchFamily="34" charset="0"/>
              </a:rPr>
              <a:t>Mental accounting </a:t>
            </a:r>
            <a:r>
              <a:rPr lang="it-IT" sz="2400" i="1" dirty="0" err="1">
                <a:latin typeface="Daytona" panose="020B0604030500040204" pitchFamily="34" charset="0"/>
              </a:rPr>
              <a:t>is</a:t>
            </a:r>
            <a:r>
              <a:rPr lang="it-IT" sz="2400" i="1">
                <a:latin typeface="Daytona" panose="020B0604030500040204" pitchFamily="34" charset="0"/>
              </a:rPr>
              <a:t> «a </a:t>
            </a:r>
            <a:r>
              <a:rPr lang="it-IT" sz="2400" i="1" dirty="0">
                <a:latin typeface="Daytona" panose="020B0604030500040204" pitchFamily="34" charset="0"/>
              </a:rPr>
              <a:t>set of cognitive operations used by individuals and households to organize, evaluate, and keep track of financial activities» </a:t>
            </a:r>
            <a:r>
              <a:rPr lang="it-IT" sz="2000" i="1" dirty="0">
                <a:latin typeface="Daytona" panose="020B0604030500040204" pitchFamily="34" charset="0"/>
              </a:rPr>
              <a:t>(Thaler, 1999)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400" dirty="0">
              <a:latin typeface="Daytona" panose="020B0604030500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dirty="0">
                <a:latin typeface="Daytona" panose="020B0604030500040204" pitchFamily="34" charset="0"/>
              </a:rPr>
              <a:t>Ground-breaking response to the «homo economicus» perspective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400" dirty="0">
              <a:latin typeface="Daytona" panose="020B0604030500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dirty="0">
                <a:latin typeface="Daytona" panose="020B0604030500040204" pitchFamily="34" charset="0"/>
              </a:rPr>
              <a:t>Key factor in </a:t>
            </a:r>
            <a:r>
              <a:rPr lang="it-IT" sz="2400" dirty="0" err="1">
                <a:latin typeface="Daytona" panose="020B0604030500040204" pitchFamily="34" charset="0"/>
              </a:rPr>
              <a:t>explaining</a:t>
            </a:r>
            <a:r>
              <a:rPr lang="it-IT" sz="2400" dirty="0">
                <a:latin typeface="Daytona" panose="020B0604030500040204" pitchFamily="34" charset="0"/>
              </a:rPr>
              <a:t> consumer behaviors </a:t>
            </a:r>
            <a:r>
              <a:rPr lang="it-IT" sz="2000" dirty="0">
                <a:latin typeface="Daytona" panose="020B0604030500040204" pitchFamily="34" charset="0"/>
              </a:rPr>
              <a:t>(see reviews from Silva et al., 2023; Skwara, 2023)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400" dirty="0">
              <a:latin typeface="Daytona" panose="020B060403050004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dirty="0">
                <a:latin typeface="Daytona" panose="020B0604030500040204" pitchFamily="34" charset="0"/>
              </a:rPr>
              <a:t>Inspired </a:t>
            </a:r>
            <a:r>
              <a:rPr lang="it-IT" sz="2400" dirty="0" err="1">
                <a:latin typeface="Daytona" panose="020B0604030500040204" pitchFamily="34" charset="0"/>
              </a:rPr>
              <a:t>many</a:t>
            </a:r>
            <a:r>
              <a:rPr lang="it-IT" sz="2400" dirty="0">
                <a:latin typeface="Daytona" panose="020B0604030500040204" pitchFamily="34" charset="0"/>
              </a:rPr>
              <a:t> </a:t>
            </a:r>
            <a:r>
              <a:rPr lang="it-IT" sz="2400" dirty="0" err="1">
                <a:latin typeface="Daytona" panose="020B0604030500040204" pitchFamily="34" charset="0"/>
              </a:rPr>
              <a:t>real</a:t>
            </a:r>
            <a:r>
              <a:rPr lang="it-IT" sz="2400" dirty="0">
                <a:latin typeface="Daytona" panose="020B0604030500040204" pitchFamily="34" charset="0"/>
              </a:rPr>
              <a:t>-life marketing and policy applications worldwide</a:t>
            </a:r>
            <a:endParaRPr lang="da-DK" sz="2400" dirty="0"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90FA20-32D0-5E03-9627-920212C02542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544D96-071F-8C84-B6DC-A24F41EC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3</a:t>
            </a:fld>
            <a:endParaRPr lang="da-DK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44B7A6B-0E0D-25B1-5F21-E6BB3A770E09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10853436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Theoretical background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pic>
        <p:nvPicPr>
          <p:cNvPr id="8" name="Picture 3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73EFABD3-9272-7585-2954-7F1A58B69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7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7E6D-94A6-533D-5558-268CE6CD5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E56D41-072F-EF2B-AA43-DC7B3F2F0A19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dirty="0">
                <a:effectLst/>
              </a:rPr>
              <a:t> </a:t>
            </a:r>
            <a:endParaRPr lang="da-D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7FFA82-7077-D42B-E465-F0AD4D93D059}"/>
              </a:ext>
            </a:extLst>
          </p:cNvPr>
          <p:cNvSpPr txBox="1"/>
          <p:nvPr/>
        </p:nvSpPr>
        <p:spPr>
          <a:xfrm>
            <a:off x="512065" y="176213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  <a:p>
            <a:endParaRPr lang="it-IT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578880-A484-4071-57E5-4DCCAD1D3ACC}"/>
              </a:ext>
            </a:extLst>
          </p:cNvPr>
          <p:cNvSpPr txBox="1"/>
          <p:nvPr/>
        </p:nvSpPr>
        <p:spPr>
          <a:xfrm>
            <a:off x="816864" y="26212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29D9F1-FCCC-5414-72C5-104BA82F08C9}"/>
              </a:ext>
            </a:extLst>
          </p:cNvPr>
          <p:cNvSpPr txBox="1"/>
          <p:nvPr/>
        </p:nvSpPr>
        <p:spPr>
          <a:xfrm>
            <a:off x="512065" y="1426237"/>
            <a:ext cx="1057117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Jacket (Kahneman &amp; Tversky, 1982; Tversky &amp; Kahneman, 1981)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Framing of outcomes</a:t>
            </a:r>
          </a:p>
          <a:p>
            <a:r>
              <a:rPr lang="it-IT" sz="2000" dirty="0">
                <a:latin typeface="Daytona" panose="020B0604030500040204" pitchFamily="34" charset="0"/>
              </a:rPr>
              <a:t>Conditions: 2, You are about to purchase a jacket that costs </a:t>
            </a:r>
            <a:r>
              <a:rPr lang="it-IT" sz="2000" i="1" dirty="0">
                <a:latin typeface="Daytona" panose="020B0604030500040204" pitchFamily="34" charset="0"/>
              </a:rPr>
              <a:t>$450/$50 </a:t>
            </a:r>
            <a:r>
              <a:rPr lang="it-IT" sz="2000" dirty="0">
                <a:latin typeface="Daytona" panose="020B0604030500040204" pitchFamily="34" charset="0"/>
              </a:rPr>
              <a:t>and blue tooth speaker costs </a:t>
            </a:r>
            <a:r>
              <a:rPr lang="it-IT" sz="2000" i="1" dirty="0">
                <a:latin typeface="Daytona" panose="020B0604030500040204" pitchFamily="34" charset="0"/>
              </a:rPr>
              <a:t>$50/$450</a:t>
            </a:r>
            <a:r>
              <a:rPr lang="it-IT" sz="2000" dirty="0">
                <a:latin typeface="Daytona" panose="020B0604030500040204" pitchFamily="34" charset="0"/>
              </a:rPr>
              <a:t>. The salesperson informs you that the speaker is on sale for </a:t>
            </a:r>
            <a:r>
              <a:rPr lang="it-IT" sz="2000" i="1" dirty="0">
                <a:latin typeface="Daytona" panose="020B0604030500040204" pitchFamily="34" charset="0"/>
              </a:rPr>
              <a:t>$30/$430 </a:t>
            </a:r>
            <a:r>
              <a:rPr lang="it-IT" sz="2000" dirty="0">
                <a:latin typeface="Daytona" panose="020B0604030500040204" pitchFamily="34" charset="0"/>
              </a:rPr>
              <a:t>in another store, 20 min away. Would you make the trip?</a:t>
            </a:r>
            <a:endParaRPr lang="da-DK" sz="2000" dirty="0">
              <a:latin typeface="Daytona" panose="020B0604030500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108CB-C00D-8294-6A7A-898C46872F62}"/>
              </a:ext>
            </a:extLst>
          </p:cNvPr>
          <p:cNvSpPr txBox="1"/>
          <p:nvPr/>
        </p:nvSpPr>
        <p:spPr>
          <a:xfrm>
            <a:off x="512065" y="3748428"/>
            <a:ext cx="105711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Play (Kahneman &amp; Tversky, 1982; Tversky &amp; Kahneman, 1981)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Sunk costs and mental accounts</a:t>
            </a:r>
          </a:p>
          <a:p>
            <a:r>
              <a:rPr lang="it-IT" sz="2000" dirty="0">
                <a:latin typeface="Daytona" panose="020B0604030500040204" pitchFamily="34" charset="0"/>
              </a:rPr>
              <a:t>Conditions: 2, </a:t>
            </a:r>
            <a:r>
              <a:rPr lang="en-US" sz="2000" dirty="0">
                <a:latin typeface="Daytona" panose="020B0604030500040204" pitchFamily="34" charset="0"/>
              </a:rPr>
              <a:t>You are on your way a music event, when you discover: </a:t>
            </a:r>
            <a:r>
              <a:rPr lang="it-IT" sz="2000" dirty="0">
                <a:latin typeface="Daytona" panose="020B0604030500040204" pitchFamily="34" charset="0"/>
              </a:rPr>
              <a:t>You </a:t>
            </a:r>
            <a:r>
              <a:rPr lang="it-IT" sz="2000" i="1" dirty="0">
                <a:latin typeface="Daytona" panose="020B0604030500040204" pitchFamily="34" charset="0"/>
              </a:rPr>
              <a:t>lost a ticket you paid $140 for, </a:t>
            </a:r>
            <a:r>
              <a:rPr lang="it-IT" sz="2000" dirty="0">
                <a:latin typeface="Daytona" panose="020B0604030500040204" pitchFamily="34" charset="0"/>
              </a:rPr>
              <a:t>do you buy another ticket? / </a:t>
            </a:r>
            <a:r>
              <a:rPr lang="it-IT" sz="2000" i="1" dirty="0">
                <a:latin typeface="Daytona" panose="020B0604030500040204" pitchFamily="34" charset="0"/>
              </a:rPr>
              <a:t>You lost $140 in cash</a:t>
            </a:r>
            <a:r>
              <a:rPr lang="it-IT" sz="2000" dirty="0">
                <a:latin typeface="Daytona" panose="020B0604030500040204" pitchFamily="34" charset="0"/>
              </a:rPr>
              <a:t>, do you buy a $40 ticket?</a:t>
            </a:r>
            <a:endParaRPr lang="da-DK" sz="2000" dirty="0">
              <a:latin typeface="Daytona" panose="020B0604030500040204" pitchFamily="34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AD38B4F6-92D7-1BE0-20C0-E11F4AC0B75E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9464474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DF4D55"/>
                </a:solidFill>
                <a:effectLst/>
                <a:uLnTx/>
                <a:uFillTx/>
                <a:latin typeface="Daytona" panose="020B0604030500040204" pitchFamily="34" charset="0"/>
              </a:rPr>
              <a:t>Mental Accounting Scenarios Tested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118F215-783A-FFE8-52E9-ADC04E104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4</a:t>
            </a:fld>
            <a:endParaRPr lang="da-DK"/>
          </a:p>
        </p:txBody>
      </p:sp>
      <p:pic>
        <p:nvPicPr>
          <p:cNvPr id="13" name="Picture 12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71989CD6-7414-62CD-B278-22C85F74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F3A19D-6938-9F3F-2468-8BF59BA4348F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78E674-E725-4D73-7C14-B8922ED3D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124" y="261986"/>
            <a:ext cx="1493584" cy="74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29ABB-81F8-3B0D-5C51-6837D0D04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EFF728-3674-FA77-2EC5-003B06110D54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dirty="0">
                <a:effectLst/>
              </a:rPr>
              <a:t> </a:t>
            </a:r>
            <a:endParaRPr lang="da-DK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7520AA54-D4AA-E324-C1A6-8C08CC9DD390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10519340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DF4D55"/>
                </a:solidFill>
                <a:effectLst/>
                <a:uLnTx/>
                <a:uFillTx/>
                <a:latin typeface="Daytona" panose="020B0604030500040204" pitchFamily="34" charset="0"/>
              </a:rPr>
              <a:t>Mental Accounting Scenarios Tested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AE0347-E0BD-43F8-4F06-2D50E873547F}"/>
              </a:ext>
            </a:extLst>
          </p:cNvPr>
          <p:cNvSpPr txBox="1"/>
          <p:nvPr/>
        </p:nvSpPr>
        <p:spPr>
          <a:xfrm>
            <a:off x="512065" y="176213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  <a:p>
            <a:endParaRPr lang="it-IT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0933CB-7D1C-0A6A-0D91-2A521301A83D}"/>
              </a:ext>
            </a:extLst>
          </p:cNvPr>
          <p:cNvSpPr txBox="1"/>
          <p:nvPr/>
        </p:nvSpPr>
        <p:spPr>
          <a:xfrm>
            <a:off x="816864" y="26212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E2AFB5-C959-8FFF-A716-76F6A59424D0}"/>
              </a:ext>
            </a:extLst>
          </p:cNvPr>
          <p:cNvSpPr txBox="1"/>
          <p:nvPr/>
        </p:nvSpPr>
        <p:spPr>
          <a:xfrm>
            <a:off x="512065" y="1243229"/>
            <a:ext cx="10635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MrAB (Thaler, 1985)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Combined vs separate outcomes</a:t>
            </a:r>
          </a:p>
          <a:p>
            <a:pPr algn="just"/>
            <a:r>
              <a:rPr lang="it-IT" sz="2000" dirty="0">
                <a:latin typeface="Daytona" panose="020B0604030500040204" pitchFamily="34" charset="0"/>
              </a:rPr>
              <a:t>Conditions: 4, e.g., MrA wins $300 in one lottery and $150 in another. MrB wins $450 in one lottery. Who is happier?</a:t>
            </a:r>
            <a:endParaRPr lang="da-DK" sz="2000" dirty="0">
              <a:latin typeface="Daytona" panose="020B0604030500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0BAB8B-29E2-9781-0855-9B1D3E04D336}"/>
              </a:ext>
            </a:extLst>
          </p:cNvPr>
          <p:cNvSpPr txBox="1"/>
          <p:nvPr/>
        </p:nvSpPr>
        <p:spPr>
          <a:xfrm>
            <a:off x="570357" y="2802458"/>
            <a:ext cx="106359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Game (Thaler, 1985)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Transaction utility</a:t>
            </a:r>
          </a:p>
          <a:p>
            <a:pPr algn="just"/>
            <a:r>
              <a:rPr lang="it-IT" sz="2000" dirty="0">
                <a:latin typeface="Daytona" panose="020B0604030500040204" pitchFamily="34" charset="0"/>
              </a:rPr>
              <a:t>Conditions: 3, You have an extra ticket to a sold-out sports game. The price marked on the ticket is $15 but you </a:t>
            </a:r>
            <a:r>
              <a:rPr lang="it-IT" sz="2000" i="1" dirty="0">
                <a:latin typeface="Daytona" panose="020B0604030500040204" pitchFamily="34" charset="0"/>
              </a:rPr>
              <a:t>got it for free/paid for it/paid $30 </a:t>
            </a:r>
            <a:r>
              <a:rPr lang="it-IT" sz="2000" dirty="0">
                <a:latin typeface="Daytona" panose="020B0604030500040204" pitchFamily="34" charset="0"/>
              </a:rPr>
              <a:t>when buying from someone. WTA to sell the extra ticket to a </a:t>
            </a:r>
            <a:r>
              <a:rPr lang="it-IT" sz="2000" i="1" dirty="0">
                <a:latin typeface="Daytona" panose="020B0604030500040204" pitchFamily="34" charset="0"/>
              </a:rPr>
              <a:t>friend/stranger</a:t>
            </a:r>
            <a:r>
              <a:rPr lang="it-IT" sz="2000" dirty="0">
                <a:latin typeface="Daytona" panose="020B0604030500040204" pitchFamily="34" charset="0"/>
              </a:rPr>
              <a:t>; what if the face value is now $30?</a:t>
            </a:r>
            <a:endParaRPr lang="da-DK" sz="2000" dirty="0">
              <a:latin typeface="Daytona" panose="020B0604030500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790465-D8D6-E544-400D-7F34B9A4F74A}"/>
              </a:ext>
            </a:extLst>
          </p:cNvPr>
          <p:cNvSpPr txBox="1"/>
          <p:nvPr/>
        </p:nvSpPr>
        <p:spPr>
          <a:xfrm>
            <a:off x="513269" y="4977240"/>
            <a:ext cx="1075010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Drink (Thaler, 1985)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Transaction utility</a:t>
            </a:r>
          </a:p>
          <a:p>
            <a:pPr algn="just"/>
            <a:r>
              <a:rPr lang="it-IT" sz="2000" dirty="0">
                <a:latin typeface="Daytona" panose="020B0604030500040204" pitchFamily="34" charset="0"/>
              </a:rPr>
              <a:t>Conditions: 2, WTP for a drink a friend will buy for you in </a:t>
            </a:r>
            <a:r>
              <a:rPr lang="it-IT" sz="2000" i="1" dirty="0">
                <a:latin typeface="Daytona" panose="020B0604030500040204" pitchFamily="34" charset="0"/>
              </a:rPr>
              <a:t>a fancy hotel</a:t>
            </a:r>
            <a:r>
              <a:rPr lang="it-IT" sz="2000" dirty="0">
                <a:latin typeface="Daytona" panose="020B0604030500040204" pitchFamily="34" charset="0"/>
              </a:rPr>
              <a:t>/</a:t>
            </a:r>
            <a:r>
              <a:rPr lang="it-IT" sz="2000" i="1" dirty="0">
                <a:latin typeface="Daytona" panose="020B0604030500040204" pitchFamily="34" charset="0"/>
              </a:rPr>
              <a:t>run-down store</a:t>
            </a:r>
            <a:endParaRPr lang="da-DK" sz="2000" i="1" dirty="0">
              <a:latin typeface="Daytona" panose="020B060403050004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E0CD080-63C7-B6E0-C55D-6BFB38E33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5</a:t>
            </a:fld>
            <a:endParaRPr lang="da-DK"/>
          </a:p>
        </p:txBody>
      </p:sp>
      <p:pic>
        <p:nvPicPr>
          <p:cNvPr id="12" name="Picture 11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1010648A-18F4-FADB-CEB0-75FFD670E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3D0690-3BCD-E18C-3A42-A8FE7CE46419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425201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B6385-CFB2-7452-F859-F75B54EE1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1E2A23-9D73-777E-6AD6-446C16F7AD90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dirty="0">
                <a:effectLst/>
              </a:rPr>
              <a:t> </a:t>
            </a:r>
            <a:endParaRPr lang="da-D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4F601A-AA71-3597-7B9B-7F7A575A74C7}"/>
              </a:ext>
            </a:extLst>
          </p:cNvPr>
          <p:cNvSpPr txBox="1"/>
          <p:nvPr/>
        </p:nvSpPr>
        <p:spPr>
          <a:xfrm>
            <a:off x="512065" y="176213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  <a:p>
            <a:endParaRPr lang="it-IT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73BEFC-D62A-BB90-E4C4-2600DB3E7D44}"/>
              </a:ext>
            </a:extLst>
          </p:cNvPr>
          <p:cNvSpPr txBox="1"/>
          <p:nvPr/>
        </p:nvSpPr>
        <p:spPr>
          <a:xfrm>
            <a:off x="816864" y="26212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5C7B1-D803-961F-AD6C-442A5F42DF65}"/>
              </a:ext>
            </a:extLst>
          </p:cNvPr>
          <p:cNvSpPr txBox="1"/>
          <p:nvPr/>
        </p:nvSpPr>
        <p:spPr>
          <a:xfrm>
            <a:off x="514719" y="1100790"/>
            <a:ext cx="1063435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Gym (Shafir &amp; Thaler, 2006)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Local vs global representations</a:t>
            </a:r>
          </a:p>
          <a:p>
            <a:r>
              <a:rPr lang="it-IT" sz="2000" dirty="0">
                <a:latin typeface="Daytona" panose="020B0604030500040204" pitchFamily="34" charset="0"/>
              </a:rPr>
              <a:t>Conditions: 2, You paid a non-refundable </a:t>
            </a:r>
            <a:r>
              <a:rPr lang="it-IT" sz="2000" i="1" dirty="0">
                <a:latin typeface="Daytona" panose="020B0604030500040204" pitchFamily="34" charset="0"/>
              </a:rPr>
              <a:t>per-session entry to the gym for $15/your gym membership costs you $700 a year </a:t>
            </a:r>
            <a:r>
              <a:rPr lang="it-IT" sz="2000" dirty="0">
                <a:latin typeface="Daytona" panose="020B0604030500040204" pitchFamily="34" charset="0"/>
              </a:rPr>
              <a:t>(roughly $15 per visit). You just changed when you get a call and have to leave without training. </a:t>
            </a:r>
            <a:br>
              <a:rPr lang="it-IT" sz="2000" dirty="0">
                <a:latin typeface="Daytona" panose="020B0604030500040204" pitchFamily="34" charset="0"/>
              </a:rPr>
            </a:br>
            <a:r>
              <a:rPr lang="it-IT" sz="2000" dirty="0">
                <a:latin typeface="Daytona" panose="020B0604030500040204" pitchFamily="34" charset="0"/>
              </a:rPr>
              <a:t>Do you: feel like you wasted $15; you wasted nothing; You feel you wasted something but can not quantify</a:t>
            </a:r>
            <a:r>
              <a:rPr lang="it-IT" sz="2400" dirty="0">
                <a:latin typeface="Daytona" panose="020B0604030500040204" pitchFamily="34" charset="0"/>
              </a:rPr>
              <a:t>.</a:t>
            </a:r>
            <a:endParaRPr lang="da-DK" sz="2400" dirty="0">
              <a:latin typeface="Daytona" panose="020B0604030500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F47F73-7D25-FAC1-32F2-0CF582A52223}"/>
              </a:ext>
            </a:extLst>
          </p:cNvPr>
          <p:cNvSpPr txBox="1"/>
          <p:nvPr/>
        </p:nvSpPr>
        <p:spPr>
          <a:xfrm>
            <a:off x="512065" y="3604949"/>
            <a:ext cx="1062904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>
                <a:latin typeface="Daytona" panose="020B0604030500040204" pitchFamily="34" charset="0"/>
              </a:rPr>
              <a:t>Scenario: Plane (Shafir &amp; Thaler, 2006)</a:t>
            </a:r>
          </a:p>
          <a:p>
            <a:pPr algn="just"/>
            <a:r>
              <a:rPr lang="it-IT" sz="2400" i="1" u="sng" dirty="0">
                <a:latin typeface="Daytona" panose="020B0604030500040204" pitchFamily="34" charset="0"/>
              </a:rPr>
              <a:t>Effect: Historical accounting of purchases and bonuses</a:t>
            </a:r>
          </a:p>
          <a:p>
            <a:r>
              <a:rPr lang="it-IT" sz="2000" dirty="0">
                <a:latin typeface="Daytona" panose="020B0604030500040204" pitchFamily="34" charset="0"/>
              </a:rPr>
              <a:t>Conditions: 2, Your friend and you are on the same flight. Your friend purchased a business class upgrade coupon for $50 that came with a second one for free. They offer you the one they </a:t>
            </a:r>
            <a:r>
              <a:rPr lang="it-IT" sz="2000" i="1" dirty="0">
                <a:latin typeface="Daytona" panose="020B0604030500040204" pitchFamily="34" charset="0"/>
              </a:rPr>
              <a:t>got for free/purchased</a:t>
            </a:r>
            <a:r>
              <a:rPr lang="it-IT" sz="2000" dirty="0">
                <a:latin typeface="Daytona" panose="020B0604030500040204" pitchFamily="34" charset="0"/>
              </a:rPr>
              <a:t>. </a:t>
            </a:r>
            <a:br>
              <a:rPr lang="it-IT" sz="2000" dirty="0">
                <a:latin typeface="Daytona" panose="020B0604030500040204" pitchFamily="34" charset="0"/>
              </a:rPr>
            </a:br>
            <a:r>
              <a:rPr lang="it-IT" sz="2000" dirty="0">
                <a:latin typeface="Daytona" panose="020B0604030500040204" pitchFamily="34" charset="0"/>
              </a:rPr>
              <a:t>Do you: pay $50 to your friend/you consider it a gift/you pay a lower amount than the full amount. </a:t>
            </a:r>
            <a:endParaRPr lang="da-DK" sz="2000" dirty="0">
              <a:latin typeface="Daytona" panose="020B0604030500040204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0751E46-0FE4-8646-DD14-8C51D290BABB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9621814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DF4D55"/>
                </a:solidFill>
                <a:effectLst/>
                <a:uLnTx/>
                <a:uFillTx/>
                <a:latin typeface="Daytona" panose="020B0604030500040204" pitchFamily="34" charset="0"/>
              </a:rPr>
              <a:t>Mental Accounting Scenarios Tested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9147A66-6C9E-7410-BFDF-E7711F61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6</a:t>
            </a:fld>
            <a:endParaRPr lang="da-DK"/>
          </a:p>
        </p:txBody>
      </p:sp>
      <p:pic>
        <p:nvPicPr>
          <p:cNvPr id="15" name="Picture 14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13F4E749-88EE-2373-D66F-178E5D9D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F40B5A-DD2A-FD44-1B6E-D88C60578A8B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117544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18AF5-A4F5-90F1-8C57-8D2C064B0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BA6230-1F72-DE4C-D683-328A4F41DAC0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dirty="0">
                <a:effectLst/>
              </a:rPr>
              <a:t> </a:t>
            </a:r>
            <a:endParaRPr lang="da-D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DEF4F0-E65E-08BB-14D7-42F4504CA794}"/>
              </a:ext>
            </a:extLst>
          </p:cNvPr>
          <p:cNvSpPr txBox="1"/>
          <p:nvPr/>
        </p:nvSpPr>
        <p:spPr>
          <a:xfrm>
            <a:off x="116619" y="1824943"/>
            <a:ext cx="575358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dirty="0">
              <a:latin typeface="Daytona" panose="020B0604030500040204" pitchFamily="34" charset="0"/>
              <a:cs typeface="Aptos Serif" panose="0202060407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  <a:cs typeface="Aptos Serif" panose="02020604070405020304" pitchFamily="18" charset="0"/>
              </a:rPr>
              <a:t>Replication crisis </a:t>
            </a:r>
            <a:r>
              <a:rPr lang="it-IT" sz="2000" dirty="0">
                <a:latin typeface="Daytona" panose="020B0604030500040204" pitchFamily="34" charset="0"/>
                <a:cs typeface="Aptos Serif" panose="02020604070405020304" pitchFamily="18" charset="0"/>
              </a:rPr>
              <a:t>(Krishna, 2021; Munafò et al., 2017; Wood, 2024)</a:t>
            </a:r>
            <a:endParaRPr lang="it-IT" sz="2400" dirty="0">
              <a:latin typeface="Daytona" panose="020B0604030500040204" pitchFamily="34" charset="0"/>
              <a:cs typeface="Aptos Serif" panose="0202060407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400" dirty="0">
              <a:latin typeface="Daytona" panose="020B0604030500040204" pitchFamily="34" charset="0"/>
              <a:cs typeface="Aptos Serif" panose="0202060407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  <a:cs typeface="Aptos Serif" panose="02020604070405020304" pitchFamily="18" charset="0"/>
              </a:rPr>
              <a:t>Sample issues</a:t>
            </a:r>
            <a:r>
              <a:rPr lang="it-IT" sz="2400" dirty="0">
                <a:latin typeface="Daytona" panose="020B0604030500040204" pitchFamily="34" charset="0"/>
                <a:cs typeface="Aptos Serif" panose="02020604070405020304" pitchFamily="18" charset="0"/>
              </a:rPr>
              <a:t>: the original studies were run on small, WEIRD samples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it-IT" sz="2400" dirty="0">
              <a:latin typeface="Daytona" panose="020B0604030500040204" pitchFamily="34" charset="0"/>
              <a:cs typeface="Aptos Serif" panose="0202060407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  <a:cs typeface="Aptos Serif" panose="02020604070405020304" pitchFamily="18" charset="0"/>
              </a:rPr>
              <a:t>Societal changes</a:t>
            </a:r>
            <a:r>
              <a:rPr lang="it-IT" sz="2400" dirty="0">
                <a:latin typeface="Daytona" panose="020B0604030500040204" pitchFamily="34" charset="0"/>
                <a:cs typeface="Aptos Serif" panose="02020604070405020304" pitchFamily="18" charset="0"/>
              </a:rPr>
              <a:t>: the original studies were run mostly in the ‘80</a:t>
            </a:r>
            <a:endParaRPr lang="da-DK" sz="2400" dirty="0">
              <a:latin typeface="Daytona" panose="020B0604030500040204" pitchFamily="34" charset="0"/>
              <a:cs typeface="Aptos Serif" panose="0202060407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159654-C671-9A6E-DA63-4FC0652C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7</a:t>
            </a:fld>
            <a:endParaRPr lang="da-DK"/>
          </a:p>
        </p:txBody>
      </p:sp>
      <p:pic>
        <p:nvPicPr>
          <p:cNvPr id="4" name="Picture 3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A4680ADC-7B3D-C90E-AAAA-92423E91F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200B38-7377-05F8-0B8F-901C3BAC0392}"/>
              </a:ext>
            </a:extLst>
          </p:cNvPr>
          <p:cNvSpPr txBox="1"/>
          <p:nvPr/>
        </p:nvSpPr>
        <p:spPr>
          <a:xfrm>
            <a:off x="7048290" y="1955079"/>
            <a:ext cx="4983023" cy="3370153"/>
          </a:xfrm>
          <a:prstGeom prst="rect">
            <a:avLst/>
          </a:prstGeom>
          <a:noFill/>
          <a:ln w="38100">
            <a:solidFill>
              <a:srgbClr val="DF4D55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400" b="1" dirty="0">
                <a:latin typeface="Daytona" panose="020B0604030500040204" pitchFamily="34" charset="0"/>
              </a:rPr>
              <a:t>RQ1</a:t>
            </a:r>
            <a:r>
              <a:rPr lang="it-IT" sz="2400" dirty="0">
                <a:latin typeface="Daytona" panose="020B0604030500040204" pitchFamily="34" charset="0"/>
              </a:rPr>
              <a:t>: Is mental accounting reliable and robust across time and cultures?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it-IT" sz="2400" b="1" dirty="0">
                <a:latin typeface="Daytona" panose="020B0604030500040204" pitchFamily="34" charset="0"/>
              </a:rPr>
              <a:t>RQ2: </a:t>
            </a:r>
            <a:r>
              <a:rPr lang="it-IT" sz="2400" dirty="0">
                <a:latin typeface="Daytona" panose="020B0604030500040204" pitchFamily="34" charset="0"/>
              </a:rPr>
              <a:t>Are there moderating factors of </a:t>
            </a:r>
            <a:r>
              <a:rPr lang="it-IT" sz="2400" dirty="0" err="1">
                <a:latin typeface="Daytona" panose="020B0604030500040204" pitchFamily="34" charset="0"/>
              </a:rPr>
              <a:t>mental</a:t>
            </a:r>
            <a:r>
              <a:rPr lang="it-IT" sz="2400" dirty="0">
                <a:latin typeface="Daytona" panose="020B0604030500040204" pitchFamily="34" charset="0"/>
              </a:rPr>
              <a:t> accounting across countries?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158A588-9B5C-D698-7806-CC6A1F5999FC}"/>
              </a:ext>
            </a:extLst>
          </p:cNvPr>
          <p:cNvSpPr/>
          <p:nvPr/>
        </p:nvSpPr>
        <p:spPr>
          <a:xfrm>
            <a:off x="6096000" y="3396078"/>
            <a:ext cx="770565" cy="244078"/>
          </a:xfrm>
          <a:prstGeom prst="rightArrow">
            <a:avLst/>
          </a:prstGeom>
          <a:solidFill>
            <a:srgbClr val="DF4D55"/>
          </a:solidFill>
          <a:ln w="12700">
            <a:solidFill>
              <a:srgbClr val="20B2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9495642-3644-520B-B0EE-F3354717F789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10853436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Why do we need a replication and our Research Questions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18D249-AC99-E1A1-D4EB-DE179E91D674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238852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EC886-2F64-1DF2-9201-D81E346A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map of the world with red countries/regions&#10;&#10;AI-generated content may be incorrect.">
            <a:extLst>
              <a:ext uri="{FF2B5EF4-FFF2-40B4-BE49-F238E27FC236}">
                <a16:creationId xmlns:a16="http://schemas.microsoft.com/office/drawing/2014/main" id="{DA4DD9FD-C09E-F5CB-E780-EFF9FE001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818" y="2273406"/>
            <a:ext cx="6974847" cy="45386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1E6BF9-21AB-1191-2458-170F2E3C33CD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dirty="0">
                <a:effectLst/>
              </a:rPr>
              <a:t> </a:t>
            </a:r>
            <a:endParaRPr lang="da-DK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40B7FF3-5A06-094F-9FF3-B39DF6E9F2FB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5007599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Method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pic>
        <p:nvPicPr>
          <p:cNvPr id="3" name="Picture 2" descr="A group of colorful hexagons with text&#10;&#10;AI-generated content may be incorrect.">
            <a:extLst>
              <a:ext uri="{FF2B5EF4-FFF2-40B4-BE49-F238E27FC236}">
                <a16:creationId xmlns:a16="http://schemas.microsoft.com/office/drawing/2014/main" id="{DD4DCEEF-3A67-8395-1AF7-EF97737F73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47" b="20240"/>
          <a:stretch/>
        </p:blipFill>
        <p:spPr>
          <a:xfrm>
            <a:off x="3293968" y="67890"/>
            <a:ext cx="4813935" cy="121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60FB42-5D3F-10EB-2714-03032F36639D}"/>
              </a:ext>
            </a:extLst>
          </p:cNvPr>
          <p:cNvSpPr txBox="1"/>
          <p:nvPr/>
        </p:nvSpPr>
        <p:spPr>
          <a:xfrm>
            <a:off x="531115" y="1303068"/>
            <a:ext cx="817304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Daytona" panose="020B0604030500040204" pitchFamily="34" charset="0"/>
              </a:rPr>
              <a:t>5,589 participants (57.1% female; </a:t>
            </a:r>
            <a:r>
              <a:rPr lang="it-IT" sz="2200" b="1" dirty="0" err="1">
                <a:latin typeface="Daytona" panose="020B0604030500040204" pitchFamily="34" charset="0"/>
              </a:rPr>
              <a:t>M</a:t>
            </a:r>
            <a:r>
              <a:rPr lang="it-IT" sz="2200" b="1" baseline="-25000" dirty="0" err="1">
                <a:latin typeface="Daytona" panose="020B0604030500040204" pitchFamily="34" charset="0"/>
              </a:rPr>
              <a:t>age</a:t>
            </a:r>
            <a:r>
              <a:rPr lang="it-IT" sz="2200" b="1" dirty="0">
                <a:latin typeface="Daytona" panose="020B0604030500040204" pitchFamily="34" charset="0"/>
              </a:rPr>
              <a:t>= 30 years)</a:t>
            </a:r>
          </a:p>
          <a:p>
            <a:r>
              <a:rPr lang="it-IT" sz="2200" b="1" dirty="0">
                <a:latin typeface="Daytona" panose="020B0604030500040204" pitchFamily="34" charset="0"/>
              </a:rPr>
              <a:t>21 countries</a:t>
            </a:r>
            <a:r>
              <a:rPr lang="it-IT" sz="2200" dirty="0">
                <a:latin typeface="Daytona" panose="020B0604030500040204" pitchFamily="34" charset="0"/>
              </a:rPr>
              <a:t> (min. 250 participants per country based on power analysis)</a:t>
            </a:r>
          </a:p>
          <a:p>
            <a:r>
              <a:rPr lang="da-DK" sz="2200" dirty="0">
                <a:latin typeface="Daytona" panose="020B0604030500040204" pitchFamily="34" charset="0"/>
              </a:rPr>
              <a:t>General population, no </a:t>
            </a:r>
            <a:r>
              <a:rPr lang="da-DK" sz="2200" dirty="0" err="1">
                <a:latin typeface="Daytona" panose="020B0604030500040204" pitchFamily="34" charset="0"/>
              </a:rPr>
              <a:t>compensation</a:t>
            </a:r>
            <a:endParaRPr lang="da-DK" sz="2200" dirty="0">
              <a:latin typeface="Daytona" panose="020B0604030500040204" pitchFamily="34" charset="0"/>
            </a:endParaRPr>
          </a:p>
          <a:p>
            <a:r>
              <a:rPr lang="da-DK" sz="2200" dirty="0">
                <a:latin typeface="Daytona" panose="020B0604030500040204" pitchFamily="34" charset="0"/>
              </a:rPr>
              <a:t>Online data </a:t>
            </a:r>
            <a:r>
              <a:rPr lang="da-DK" sz="2200" dirty="0" err="1">
                <a:latin typeface="Daytona" panose="020B0604030500040204" pitchFamily="34" charset="0"/>
              </a:rPr>
              <a:t>collection</a:t>
            </a:r>
            <a:endParaRPr lang="da-DK" sz="2200" dirty="0">
              <a:latin typeface="Daytona" panose="020B0604030500040204" pitchFamily="34" charset="0"/>
            </a:endParaRPr>
          </a:p>
          <a:p>
            <a:r>
              <a:rPr lang="da-DK" sz="2200" dirty="0">
                <a:latin typeface="Daytona" panose="020B0604030500040204" pitchFamily="34" charset="0"/>
              </a:rPr>
              <a:t>Social media and snowball sampling </a:t>
            </a:r>
          </a:p>
          <a:p>
            <a:endParaRPr lang="da-DK" sz="2200" dirty="0">
              <a:latin typeface="Daytona" panose="020B0604030500040204" pitchFamily="34" charset="0"/>
            </a:endParaRPr>
          </a:p>
          <a:p>
            <a:r>
              <a:rPr lang="da-DK" sz="2200" b="1" dirty="0">
                <a:latin typeface="Daytona" panose="020B0604030500040204" pitchFamily="34" charset="0"/>
              </a:rPr>
              <a:t>7 </a:t>
            </a:r>
            <a:r>
              <a:rPr lang="da-DK" sz="2200" b="1" dirty="0" err="1">
                <a:latin typeface="Daytona" panose="020B0604030500040204" pitchFamily="34" charset="0"/>
              </a:rPr>
              <a:t>foundational</a:t>
            </a:r>
            <a:r>
              <a:rPr lang="da-DK" sz="2200" b="1" dirty="0">
                <a:latin typeface="Daytona" panose="020B0604030500040204" pitchFamily="34" charset="0"/>
              </a:rPr>
              <a:t> scenarios </a:t>
            </a:r>
          </a:p>
          <a:p>
            <a:r>
              <a:rPr lang="da-DK" sz="2200" b="1" dirty="0">
                <a:latin typeface="Daytona" panose="020B0604030500040204" pitchFamily="34" charset="0"/>
              </a:rPr>
              <a:t>Within-subject design</a:t>
            </a:r>
          </a:p>
          <a:p>
            <a:r>
              <a:rPr lang="da-DK" sz="2200" dirty="0">
                <a:latin typeface="Daytona" panose="020B0604030500040204" pitchFamily="34" charset="0"/>
              </a:rPr>
              <a:t>Nested block randomization</a:t>
            </a:r>
          </a:p>
          <a:p>
            <a:endParaRPr lang="da-DK" sz="2200" dirty="0">
              <a:latin typeface="Daytona" panose="020B0604030500040204" pitchFamily="34" charset="0"/>
            </a:endParaRPr>
          </a:p>
          <a:p>
            <a:r>
              <a:rPr lang="da-DK" sz="2200" dirty="0">
                <a:latin typeface="Daytona" panose="020B0604030500040204" pitchFamily="34" charset="0"/>
              </a:rPr>
              <a:t>Financial values adapted to local currency</a:t>
            </a:r>
          </a:p>
          <a:p>
            <a:r>
              <a:rPr lang="da-DK" sz="2200" dirty="0">
                <a:latin typeface="Daytona" panose="020B0604030500040204" pitchFamily="34" charset="0"/>
              </a:rPr>
              <a:t>and current prices</a:t>
            </a:r>
          </a:p>
          <a:p>
            <a:r>
              <a:rPr lang="da-DK" sz="2200" dirty="0">
                <a:latin typeface="Daytona" panose="020B0604030500040204" pitchFamily="34" charset="0"/>
              </a:rPr>
              <a:t>Full survey </a:t>
            </a:r>
            <a:r>
              <a:rPr lang="da-DK" sz="2200" dirty="0" err="1">
                <a:latin typeface="Daytona" panose="020B0604030500040204" pitchFamily="34" charset="0"/>
              </a:rPr>
              <a:t>translated</a:t>
            </a:r>
            <a:r>
              <a:rPr lang="da-DK" sz="2200" dirty="0">
                <a:latin typeface="Daytona" panose="020B0604030500040204" pitchFamily="34" charset="0"/>
              </a:rPr>
              <a:t> </a:t>
            </a:r>
            <a:r>
              <a:rPr lang="da-DK" sz="2200" dirty="0" err="1">
                <a:latin typeface="Daytona" panose="020B0604030500040204" pitchFamily="34" charset="0"/>
              </a:rPr>
              <a:t>into</a:t>
            </a:r>
            <a:r>
              <a:rPr lang="da-DK" sz="2200" dirty="0">
                <a:latin typeface="Daytona" panose="020B0604030500040204" pitchFamily="34" charset="0"/>
              </a:rPr>
              <a:t> </a:t>
            </a:r>
            <a:r>
              <a:rPr lang="da-DK" sz="2200" dirty="0" err="1">
                <a:latin typeface="Daytona" panose="020B0604030500040204" pitchFamily="34" charset="0"/>
              </a:rPr>
              <a:t>local</a:t>
            </a:r>
            <a:r>
              <a:rPr lang="da-DK" sz="2200" dirty="0">
                <a:latin typeface="Daytona" panose="020B0604030500040204" pitchFamily="34" charset="0"/>
              </a:rPr>
              <a:t> language</a:t>
            </a:r>
          </a:p>
          <a:p>
            <a:endParaRPr lang="it-IT" sz="2200" dirty="0">
              <a:latin typeface="Daytona" panose="020B060403050004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0583E7-635E-03DA-9E7B-7AE563E4B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8</a:t>
            </a:fld>
            <a:endParaRPr lang="da-DK"/>
          </a:p>
        </p:txBody>
      </p:sp>
      <p:pic>
        <p:nvPicPr>
          <p:cNvPr id="11" name="Picture 10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D396848A-FE3B-F9E3-170A-13881879F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871A23-C957-3212-421E-ADA751B1D5F5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C6C552-8908-C5FB-D840-79A65615B0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1028" y="222701"/>
            <a:ext cx="2704862" cy="27048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D99E67-5014-66B2-3271-D88938700D1F}"/>
              </a:ext>
            </a:extLst>
          </p:cNvPr>
          <p:cNvSpPr txBox="1"/>
          <p:nvPr/>
        </p:nvSpPr>
        <p:spPr>
          <a:xfrm>
            <a:off x="9045677" y="38035"/>
            <a:ext cx="1557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OSF package: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1950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CD68D6E-E1C0-233B-864B-D7EF628803CF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8515350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Materials: Moderators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5B6035-BA5F-AA19-1F29-2FE773F9A9D5}"/>
              </a:ext>
            </a:extLst>
          </p:cNvPr>
          <p:cNvSpPr txBox="1"/>
          <p:nvPr/>
        </p:nvSpPr>
        <p:spPr>
          <a:xfrm>
            <a:off x="518922" y="1304544"/>
            <a:ext cx="515035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rgbClr val="DF4D55"/>
                </a:solidFill>
                <a:latin typeface="Daytona" panose="020B0604030500040204" pitchFamily="34" charset="0"/>
              </a:rPr>
              <a:t>Individual level</a:t>
            </a:r>
          </a:p>
          <a:p>
            <a:pPr>
              <a:lnSpc>
                <a:spcPct val="150000"/>
              </a:lnSpc>
            </a:pPr>
            <a:endParaRPr lang="it-IT" sz="2400" dirty="0">
              <a:latin typeface="Daytona" panose="020B0604030500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</a:rPr>
              <a:t>Socio-demographic</a:t>
            </a:r>
            <a:r>
              <a:rPr lang="it-IT" sz="2400" dirty="0">
                <a:latin typeface="Daytona" panose="020B0604030500040204" pitchFamily="34" charset="0"/>
              </a:rPr>
              <a:t> (i.e., age, gender, education, income)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</a:rPr>
              <a:t>Financial Literacy </a:t>
            </a:r>
            <a:r>
              <a:rPr lang="it-IT" sz="2400" dirty="0">
                <a:latin typeface="Daytona" panose="020B0604030500040204" pitchFamily="34" charset="0"/>
              </a:rPr>
              <a:t>(Lusardi &amp; Mitchell, 2014; scores from 0 to 4)</a:t>
            </a:r>
            <a:endParaRPr lang="da-DK" sz="2400" dirty="0">
              <a:latin typeface="Daytona" panose="020B0604030500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6EFC7-7EB4-CCDF-A5EF-7065B102FE61}"/>
              </a:ext>
            </a:extLst>
          </p:cNvPr>
          <p:cNvSpPr txBox="1"/>
          <p:nvPr/>
        </p:nvSpPr>
        <p:spPr>
          <a:xfrm>
            <a:off x="6364605" y="1304544"/>
            <a:ext cx="555878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rgbClr val="DF4D55"/>
                </a:solidFill>
                <a:latin typeface="Daytona" panose="020B0604030500040204" pitchFamily="34" charset="0"/>
              </a:rPr>
              <a:t>Country level</a:t>
            </a:r>
          </a:p>
          <a:p>
            <a:pPr>
              <a:lnSpc>
                <a:spcPct val="150000"/>
              </a:lnSpc>
            </a:pPr>
            <a:endParaRPr lang="it-IT" sz="2400" dirty="0">
              <a:latin typeface="Daytona" panose="020B060403050004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</a:rPr>
              <a:t>GDP per capita </a:t>
            </a:r>
            <a:r>
              <a:rPr lang="it-IT" sz="2400" dirty="0">
                <a:latin typeface="Daytona" panose="020B0604030500040204" pitchFamily="34" charset="0"/>
              </a:rPr>
              <a:t>(i.e.,  total economic output of a country/population at midyear; World Bank 2024)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7B256-7C3F-AC49-0C63-05ABAFCC1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9</a:t>
            </a:fld>
            <a:endParaRPr lang="da-DK"/>
          </a:p>
        </p:txBody>
      </p:sp>
      <p:pic>
        <p:nvPicPr>
          <p:cNvPr id="10" name="Picture 9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BB38BC93-EA4D-C185-E1F9-83DD64E80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DEA81F-CCC0-9C03-7202-B851755243B1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1554767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3704E19-233D-A6C1-B0C0-A7575B780E19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11327998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Results RQ1: MA is robust and pervasive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C56D1C-E48A-0ABE-7455-05492F639BAE}"/>
              </a:ext>
            </a:extLst>
          </p:cNvPr>
          <p:cNvSpPr txBox="1"/>
          <p:nvPr/>
        </p:nvSpPr>
        <p:spPr>
          <a:xfrm>
            <a:off x="405380" y="1347516"/>
            <a:ext cx="4282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Daytona" panose="020B0604030500040204" pitchFamily="34" charset="0"/>
              </a:rPr>
              <a:t>Unpooled hierarchical bayesian meta-analysis</a:t>
            </a:r>
            <a:endParaRPr lang="da-DK" sz="2000" b="1" dirty="0">
              <a:latin typeface="Daytona" panose="020B0604030500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3C0C27-F9AF-4B14-F10E-B3E3989C0E0F}"/>
              </a:ext>
            </a:extLst>
          </p:cNvPr>
          <p:cNvSpPr txBox="1"/>
          <p:nvPr/>
        </p:nvSpPr>
        <p:spPr>
          <a:xfrm>
            <a:off x="628649" y="2162994"/>
            <a:ext cx="3852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Daytona" panose="020B0604030500040204" pitchFamily="34" charset="0"/>
              </a:rPr>
              <a:t>90.5% overall replication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2245A2-FEBB-C94E-770F-3064613F1E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22452"/>
              </p:ext>
            </p:extLst>
          </p:nvPr>
        </p:nvGraphicFramePr>
        <p:xfrm>
          <a:off x="393738" y="2953024"/>
          <a:ext cx="4536644" cy="3169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08317">
                  <a:extLst>
                    <a:ext uri="{9D8B030D-6E8A-4147-A177-3AD203B41FA5}">
                      <a16:colId xmlns:a16="http://schemas.microsoft.com/office/drawing/2014/main" val="3393957746"/>
                    </a:ext>
                  </a:extLst>
                </a:gridCol>
                <a:gridCol w="2928327">
                  <a:extLst>
                    <a:ext uri="{9D8B030D-6E8A-4147-A177-3AD203B41FA5}">
                      <a16:colId xmlns:a16="http://schemas.microsoft.com/office/drawing/2014/main" val="3058467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Scenario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Replication Rate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65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MrAB</a:t>
                      </a: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100%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12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Game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100%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7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Drink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95%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53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Jacket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81%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8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Play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71%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0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Gym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90%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7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Plane</a:t>
                      </a: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>
                          <a:latin typeface="Daytona" panose="020B0604030500040204" pitchFamily="34" charset="0"/>
                        </a:rPr>
                        <a:t>95%</a:t>
                      </a:r>
                      <a:endParaRPr lang="da-DK" sz="2000" dirty="0">
                        <a:latin typeface="Daytona" panose="020B0604030500040204" pitchFamily="34" charset="0"/>
                      </a:endParaRPr>
                    </a:p>
                  </a:txBody>
                  <a:tcPr>
                    <a:solidFill>
                      <a:srgbClr val="DF4D5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328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4B95AC2-67B6-E598-A379-EADF79E96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692" y="2483690"/>
            <a:ext cx="6768308" cy="29855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271183-7D28-35BF-82F1-BEE7CBF663F7}"/>
              </a:ext>
            </a:extLst>
          </p:cNvPr>
          <p:cNvSpPr txBox="1"/>
          <p:nvPr/>
        </p:nvSpPr>
        <p:spPr>
          <a:xfrm>
            <a:off x="6043795" y="5835820"/>
            <a:ext cx="5456412" cy="400110"/>
          </a:xfrm>
          <a:prstGeom prst="rect">
            <a:avLst/>
          </a:prstGeom>
          <a:noFill/>
          <a:ln w="28575">
            <a:solidFill>
              <a:srgbClr val="DF4D5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Daytona" panose="020B0604030500040204" pitchFamily="34" charset="0"/>
              </a:rPr>
              <a:t>Smaller effect sizes than original studies</a:t>
            </a:r>
            <a:endParaRPr lang="da-DK" sz="2000" dirty="0">
              <a:latin typeface="Daytona" panose="020B0604030500040204" pitchFamily="34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C89FC46-FF3F-6F2E-C46C-84336CAE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10</a:t>
            </a:fld>
            <a:endParaRPr lang="da-DK"/>
          </a:p>
        </p:txBody>
      </p:sp>
      <p:pic>
        <p:nvPicPr>
          <p:cNvPr id="15" name="Picture 14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27791B56-74AB-ED9C-DE0B-D10E5CB554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185B826D-AE20-145B-DBAC-BCE1BFE829AE}"/>
              </a:ext>
            </a:extLst>
          </p:cNvPr>
          <p:cNvSpPr txBox="1"/>
          <p:nvPr/>
        </p:nvSpPr>
        <p:spPr>
          <a:xfrm>
            <a:off x="6630637" y="1346028"/>
            <a:ext cx="4282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latin typeface="Daytona" panose="020B0604030500040204" pitchFamily="34" charset="0"/>
              </a:rPr>
              <a:t>Pooled</a:t>
            </a:r>
            <a:r>
              <a:rPr lang="it-IT" sz="2000" b="1" dirty="0">
                <a:latin typeface="Daytona" panose="020B0604030500040204" pitchFamily="34" charset="0"/>
              </a:rPr>
              <a:t> hierarchical bayesian meta-analysis</a:t>
            </a:r>
            <a:endParaRPr lang="da-DK" sz="2000" b="1" dirty="0">
              <a:latin typeface="Daytona" panose="020B0604030500040204" pitchFamily="34" charset="0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D8771540-7DC6-D545-86EF-464FC395B03E}"/>
              </a:ext>
            </a:extLst>
          </p:cNvPr>
          <p:cNvSpPr txBox="1"/>
          <p:nvPr/>
        </p:nvSpPr>
        <p:spPr>
          <a:xfrm>
            <a:off x="6884306" y="2161425"/>
            <a:ext cx="3775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Daytona" panose="020B0604030500040204" pitchFamily="34" charset="0"/>
              </a:rPr>
              <a:t>100% overall replication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D528D1-7EEC-20C2-9BAB-2DA1DCCB9169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472155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508CF-C809-4217-3F30-DF8F654E6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D2CA29D-1715-BDC6-85A2-01DECB1326CC}"/>
              </a:ext>
            </a:extLst>
          </p:cNvPr>
          <p:cNvSpPr txBox="1">
            <a:spLocks/>
          </p:cNvSpPr>
          <p:nvPr/>
        </p:nvSpPr>
        <p:spPr>
          <a:xfrm>
            <a:off x="447889" y="289312"/>
            <a:ext cx="11563350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Exploratory Analysis: A three-dimensional structure of MA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FBB63-9585-5BEB-DE7D-CF8670ED8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446" y="2073213"/>
            <a:ext cx="7364793" cy="41362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7FAF9D-B222-214E-86D0-28A36AC75066}"/>
              </a:ext>
            </a:extLst>
          </p:cNvPr>
          <p:cNvSpPr txBox="1"/>
          <p:nvPr/>
        </p:nvSpPr>
        <p:spPr>
          <a:xfrm>
            <a:off x="2879414" y="1515576"/>
            <a:ext cx="6433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latin typeface="Daytona" panose="020B0604030500040204" pitchFamily="34" charset="0"/>
              </a:rPr>
              <a:t>Multidimensional scaling (MDS) analysis</a:t>
            </a:r>
            <a:endParaRPr lang="da-DK" sz="2400" b="1" dirty="0">
              <a:latin typeface="Daytona" panose="020B0604030500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305D1-6E95-AD18-9832-2760773AB2DD}"/>
              </a:ext>
            </a:extLst>
          </p:cNvPr>
          <p:cNvSpPr txBox="1"/>
          <p:nvPr/>
        </p:nvSpPr>
        <p:spPr>
          <a:xfrm>
            <a:off x="180760" y="2068169"/>
            <a:ext cx="5207028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</a:rPr>
              <a:t>Dimension 1/Context: </a:t>
            </a:r>
            <a:r>
              <a:rPr lang="it-IT" sz="2400" dirty="0">
                <a:latin typeface="Daytona" panose="020B0604030500040204" pitchFamily="34" charset="0"/>
              </a:rPr>
              <a:t>individual vs. interactive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</a:rPr>
              <a:t>Dimension 2/Perspective: </a:t>
            </a:r>
            <a:r>
              <a:rPr lang="it-IT" sz="2400" dirty="0">
                <a:latin typeface="Daytona" panose="020B0604030500040204" pitchFamily="34" charset="0"/>
              </a:rPr>
              <a:t>deciding for self/other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400" b="1" dirty="0">
                <a:latin typeface="Daytona" panose="020B0604030500040204" pitchFamily="34" charset="0"/>
              </a:rPr>
              <a:t>Dimension 3/Pricing roles: </a:t>
            </a:r>
            <a:br>
              <a:rPr lang="it-IT" sz="2400" b="1" dirty="0">
                <a:latin typeface="Daytona" panose="020B0604030500040204" pitchFamily="34" charset="0"/>
              </a:rPr>
            </a:br>
            <a:r>
              <a:rPr lang="it-IT" sz="2400" dirty="0">
                <a:latin typeface="Daytona" panose="020B0604030500040204" pitchFamily="34" charset="0"/>
              </a:rPr>
              <a:t>setting vs evaluating prices</a:t>
            </a:r>
            <a:endParaRPr lang="it-IT" sz="2000" dirty="0">
              <a:latin typeface="Daytona" panose="020B060403050004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C32AE-6430-2B39-A323-413C8612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11</a:t>
            </a:fld>
            <a:endParaRPr lang="da-DK"/>
          </a:p>
        </p:txBody>
      </p:sp>
      <p:pic>
        <p:nvPicPr>
          <p:cNvPr id="9" name="Picture 8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F72375D2-2F70-E565-59CA-1D68E97A9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13541B-10F9-74F4-614D-CDFC22234D68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775321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44EC6-BB5A-73E9-78E2-AE2E525D0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868A20FD-9248-7AF1-18D6-9262A4EF67D1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11226652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Results RQ2: Higher GDP per capita is associated with stronger MA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FBF19E-AE28-ABD1-6CB4-3F250EBC0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12</a:t>
            </a:fld>
            <a:endParaRPr lang="da-DK"/>
          </a:p>
        </p:txBody>
      </p:sp>
      <p:pic>
        <p:nvPicPr>
          <p:cNvPr id="7" name="Picture 6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A6B6F6D8-2B21-0705-C298-60B3BAA01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4DF9F2B7-D764-1D1C-2C5B-7555631A4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986" y="1507144"/>
            <a:ext cx="10590028" cy="47655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BD7AFF-1577-BA14-DE2E-B5045E2E9838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232332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8790D-C997-F9E8-53C8-6C645A85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13</a:t>
            </a:fld>
            <a:endParaRPr lang="da-DK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48F566-0F7F-FF19-7CFE-D519C0A3F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811" y="-232790"/>
            <a:ext cx="8655424" cy="709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8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88FA7-939C-2281-9FC1-7941C3096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60C79188-6A7F-CB68-1014-5D5F57B0E206}"/>
              </a:ext>
            </a:extLst>
          </p:cNvPr>
          <p:cNvSpPr txBox="1">
            <a:spLocks/>
          </p:cNvSpPr>
          <p:nvPr/>
        </p:nvSpPr>
        <p:spPr>
          <a:xfrm>
            <a:off x="628650" y="568799"/>
            <a:ext cx="9649206" cy="482125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DF4D55"/>
                </a:solidFill>
                <a:latin typeface="Daytona" panose="020B0604030500040204" pitchFamily="34" charset="0"/>
              </a:rPr>
              <a:t>Take home message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DF4D55"/>
              </a:solidFill>
              <a:effectLst/>
              <a:uLnTx/>
              <a:uFillTx/>
              <a:latin typeface="Daytona" panose="020B0604030500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CAA5B3-077A-5535-5BC2-0EE938C54BDF}"/>
              </a:ext>
            </a:extLst>
          </p:cNvPr>
          <p:cNvSpPr txBox="1"/>
          <p:nvPr/>
        </p:nvSpPr>
        <p:spPr>
          <a:xfrm>
            <a:off x="576072" y="1466306"/>
            <a:ext cx="10777728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arenR"/>
            </a:pPr>
            <a:r>
              <a:rPr lang="it-IT" sz="2800" dirty="0">
                <a:latin typeface="Daytona" panose="020B0604030500040204" pitchFamily="34" charset="0"/>
              </a:rPr>
              <a:t> </a:t>
            </a:r>
            <a:r>
              <a:rPr lang="it-IT" sz="2800" dirty="0" err="1">
                <a:latin typeface="Daytona" panose="020B0604030500040204" pitchFamily="34" charset="0"/>
              </a:rPr>
              <a:t>Mental</a:t>
            </a:r>
            <a:r>
              <a:rPr lang="it-IT" sz="2800" dirty="0">
                <a:latin typeface="Daytona" panose="020B0604030500040204" pitchFamily="34" charset="0"/>
              </a:rPr>
              <a:t> accounting is a </a:t>
            </a:r>
            <a:r>
              <a:rPr lang="it-IT" sz="2800" b="1" dirty="0">
                <a:latin typeface="Daytona" panose="020B0604030500040204" pitchFamily="34" charset="0"/>
              </a:rPr>
              <a:t>reliable and robust</a:t>
            </a:r>
            <a:r>
              <a:rPr lang="it-IT" sz="2800" dirty="0">
                <a:latin typeface="Daytona" panose="020B0604030500040204" pitchFamily="34" charset="0"/>
              </a:rPr>
              <a:t> phenomenon across countries and time.</a:t>
            </a:r>
          </a:p>
          <a:p>
            <a:pPr marL="342900" indent="-342900" algn="just">
              <a:lnSpc>
                <a:spcPct val="150000"/>
              </a:lnSpc>
              <a:buAutoNum type="arabicParenR"/>
            </a:pPr>
            <a:r>
              <a:rPr lang="it-IT" sz="2800" dirty="0">
                <a:latin typeface="Daytona" panose="020B0604030500040204" pitchFamily="34" charset="0"/>
              </a:rPr>
              <a:t> Using MDS we discovered a </a:t>
            </a:r>
            <a:r>
              <a:rPr lang="it-IT" sz="2800" b="1" dirty="0">
                <a:latin typeface="Daytona" panose="020B0604030500040204" pitchFamily="34" charset="0"/>
              </a:rPr>
              <a:t>three-dimensional structure </a:t>
            </a:r>
            <a:r>
              <a:rPr lang="it-IT" sz="2800" dirty="0">
                <a:latin typeface="Daytona" panose="020B0604030500040204" pitchFamily="34" charset="0"/>
              </a:rPr>
              <a:t>of mental accounting.</a:t>
            </a:r>
          </a:p>
          <a:p>
            <a:pPr marL="342900" indent="-342900" algn="just">
              <a:lnSpc>
                <a:spcPct val="150000"/>
              </a:lnSpc>
              <a:buFontTx/>
              <a:buAutoNum type="arabicParenR"/>
            </a:pPr>
            <a:r>
              <a:rPr lang="it-IT" sz="2800" dirty="0">
                <a:latin typeface="Daytona" panose="020B0604030500040204" pitchFamily="34" charset="0"/>
              </a:rPr>
              <a:t> </a:t>
            </a:r>
            <a:r>
              <a:rPr lang="it-IT" sz="2800" dirty="0" err="1">
                <a:latin typeface="Daytona" panose="020B0604030500040204" pitchFamily="34" charset="0"/>
              </a:rPr>
              <a:t>Individual</a:t>
            </a:r>
            <a:r>
              <a:rPr lang="it-IT" sz="2800" dirty="0">
                <a:latin typeface="Daytona" panose="020B0604030500040204" pitchFamily="34" charset="0"/>
              </a:rPr>
              <a:t> differences do not account for variations in mental accounting, but </a:t>
            </a:r>
            <a:r>
              <a:rPr lang="it-IT" sz="2800" b="1" dirty="0">
                <a:latin typeface="Daytona" panose="020B0604030500040204" pitchFamily="34" charset="0"/>
              </a:rPr>
              <a:t>higher GPD per capita </a:t>
            </a:r>
            <a:r>
              <a:rPr lang="it-IT" sz="2800" dirty="0">
                <a:latin typeface="Daytona" panose="020B0604030500040204" pitchFamily="34" charset="0"/>
              </a:rPr>
              <a:t>is robustly associated with </a:t>
            </a:r>
            <a:r>
              <a:rPr lang="it-IT" sz="2800" b="1" dirty="0">
                <a:latin typeface="Daytona" panose="020B0604030500040204" pitchFamily="34" charset="0"/>
              </a:rPr>
              <a:t>stronger mental accounting </a:t>
            </a:r>
            <a:r>
              <a:rPr lang="it-IT" sz="2800" dirty="0">
                <a:latin typeface="Daytona" panose="020B0604030500040204" pitchFamily="34" charset="0"/>
              </a:rPr>
              <a:t>effects.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0AD660-2209-FB23-8B5B-9B21A3DE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14</a:t>
            </a:fld>
            <a:endParaRPr lang="da-DK"/>
          </a:p>
        </p:txBody>
      </p:sp>
      <p:pic>
        <p:nvPicPr>
          <p:cNvPr id="7" name="Picture 6" descr="A logo of a brain with arrows and arrows&#10;&#10;AI-generated content may be incorrect.">
            <a:extLst>
              <a:ext uri="{FF2B5EF4-FFF2-40B4-BE49-F238E27FC236}">
                <a16:creationId xmlns:a16="http://schemas.microsoft.com/office/drawing/2014/main" id="{5EA3634F-E72B-9C29-358E-41948304E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0" y="6160076"/>
            <a:ext cx="568799" cy="5687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802291-FF8B-A4C5-8F69-CD5A9C8A2E4C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rgbClr val="DF4D55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rgbClr val="DF4D55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903691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4D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C075D5-DE9E-2AA9-36E2-F128DBC63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C4E5B0-67EE-2B7A-B0B0-C4C0991320C6}"/>
              </a:ext>
            </a:extLst>
          </p:cNvPr>
          <p:cNvSpPr txBox="1"/>
          <p:nvPr/>
        </p:nvSpPr>
        <p:spPr>
          <a:xfrm>
            <a:off x="424874" y="2580513"/>
            <a:ext cx="117671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88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ytona" panose="020B0604030500040204" pitchFamily="34" charset="0"/>
                <a:ea typeface="+mj-ea"/>
                <a:cs typeface="+mj-cs"/>
              </a:rPr>
              <a:t>Thank you!</a:t>
            </a:r>
            <a:endParaRPr lang="da-DK" sz="8800" dirty="0">
              <a:latin typeface="Daytona" panose="020B0604030500040204" pitchFamily="34" charset="0"/>
            </a:endParaRPr>
          </a:p>
        </p:txBody>
      </p:sp>
      <p:pic>
        <p:nvPicPr>
          <p:cNvPr id="19" name="Picture 18" descr="A white logo with arrows and arrows pointing to a brain&#10;&#10;AI-generated content may be incorrect.">
            <a:extLst>
              <a:ext uri="{FF2B5EF4-FFF2-40B4-BE49-F238E27FC236}">
                <a16:creationId xmlns:a16="http://schemas.microsoft.com/office/drawing/2014/main" id="{D085FE16-7E73-9483-63D2-CF045FD03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776" y="3352751"/>
            <a:ext cx="2765920" cy="27659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D27E9F2-4483-E5DA-D771-E7BEA7E112E2}"/>
              </a:ext>
            </a:extLst>
          </p:cNvPr>
          <p:cNvSpPr txBox="1"/>
          <p:nvPr/>
        </p:nvSpPr>
        <p:spPr>
          <a:xfrm>
            <a:off x="632355" y="4071126"/>
            <a:ext cx="46778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  <a:latin typeface="Daytona" panose="020B0604030500040204" pitchFamily="34" charset="0"/>
              </a:rPr>
              <a:t>Contacts:</a:t>
            </a:r>
            <a:endParaRPr lang="it-IT" sz="2400" dirty="0">
              <a:solidFill>
                <a:schemeClr val="bg1"/>
              </a:solidFill>
              <a:latin typeface="Daytona" panose="020B060403050004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it-IT" sz="2400" dirty="0">
                <a:solidFill>
                  <a:schemeClr val="bg1"/>
                </a:solidFill>
                <a:latin typeface="Daytona" panose="020B0604030500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gip.msc@cbs.dk</a:t>
            </a:r>
            <a:endParaRPr lang="it-IT" sz="2400" dirty="0">
              <a:solidFill>
                <a:schemeClr val="bg1"/>
              </a:solidFill>
              <a:latin typeface="Daytona" panose="020B0604030500040204" pitchFamily="34" charset="0"/>
            </a:endParaRPr>
          </a:p>
          <a:p>
            <a:r>
              <a:rPr lang="da-DK" sz="2400" b="0" i="0" dirty="0">
                <a:solidFill>
                  <a:schemeClr val="bg1"/>
                </a:solidFill>
                <a:effectLst/>
                <a:latin typeface="Daytona" panose="020B0604030500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jdmlab.dpss@unipd.it</a:t>
            </a:r>
            <a:endParaRPr lang="da-DK" sz="2400" b="0" i="0" dirty="0">
              <a:solidFill>
                <a:schemeClr val="bg1"/>
              </a:solidFill>
              <a:effectLst/>
              <a:latin typeface="Daytona" panose="020B0604030500040204" pitchFamily="34" charset="0"/>
            </a:endParaRPr>
          </a:p>
          <a:p>
            <a:r>
              <a:rPr lang="da-DK" sz="2400" dirty="0">
                <a:solidFill>
                  <a:schemeClr val="bg1"/>
                </a:solidFill>
                <a:latin typeface="Daytona" panose="020B0604030500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david.hardisty@sauder.ubc.ca</a:t>
            </a:r>
            <a:r>
              <a:rPr lang="da-DK" sz="2400" dirty="0">
                <a:solidFill>
                  <a:schemeClr val="bg1"/>
                </a:solidFill>
                <a:latin typeface="Daytona" panose="020B0604030500040204" pitchFamily="34" charset="0"/>
              </a:rPr>
              <a:t> </a:t>
            </a:r>
            <a:endParaRPr lang="da-DK" sz="2400" b="0" i="0" dirty="0">
              <a:solidFill>
                <a:schemeClr val="bg1"/>
              </a:solidFill>
              <a:effectLst/>
              <a:latin typeface="Daytona" panose="020B0604030500040204" pitchFamily="34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A61D6BC-49B7-9EF2-456E-4C6473E12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F0D4C-ADFE-4EF0-B8F0-07B12877CCA9}" type="slidenum">
              <a:rPr lang="da-DK" smtClean="0"/>
              <a:t>15</a:t>
            </a:fld>
            <a:endParaRPr lang="da-D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9C3E43-56E3-4E44-F380-9D4B318A04C2}"/>
              </a:ext>
            </a:extLst>
          </p:cNvPr>
          <p:cNvSpPr txBox="1"/>
          <p:nvPr/>
        </p:nvSpPr>
        <p:spPr>
          <a:xfrm>
            <a:off x="1941536" y="6444476"/>
            <a:ext cx="83089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SzPct val="80000"/>
              <a:defRPr/>
            </a:pPr>
            <a:r>
              <a:rPr lang="en-GB" sz="1200" dirty="0">
                <a:solidFill>
                  <a:schemeClr val="bg1"/>
                </a:solidFill>
                <a:latin typeface="Daytona" panose="020B0604030500040204" pitchFamily="34" charset="0"/>
              </a:rPr>
              <a:t>David J. Hardisty | ACR Annual Conference | 26</a:t>
            </a:r>
            <a:r>
              <a:rPr lang="en-GB" sz="1200" baseline="30000" dirty="0">
                <a:solidFill>
                  <a:schemeClr val="bg1"/>
                </a:solidFill>
                <a:latin typeface="Daytona" panose="020B0604030500040204" pitchFamily="34" charset="0"/>
              </a:rPr>
              <a:t>th</a:t>
            </a:r>
            <a:r>
              <a:rPr lang="en-GB" sz="1200" dirty="0">
                <a:solidFill>
                  <a:schemeClr val="bg1"/>
                </a:solidFill>
                <a:latin typeface="Daytona" panose="020B0604030500040204" pitchFamily="34" charset="0"/>
              </a:rPr>
              <a:t> Sep 2026 | Chicago</a:t>
            </a:r>
          </a:p>
        </p:txBody>
      </p:sp>
    </p:spTree>
    <p:extLst>
      <p:ext uri="{BB962C8B-B14F-4D97-AF65-F5344CB8AC3E}">
        <p14:creationId xmlns:p14="http://schemas.microsoft.com/office/powerpoint/2010/main" val="20340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</TotalTime>
  <Words>1637</Words>
  <Application>Microsoft Office PowerPoint</Application>
  <PresentationFormat>Widescreen</PresentationFormat>
  <Paragraphs>160</Paragraphs>
  <Slides>15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Daytona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Giulia Priolo</dc:creator>
  <cp:lastModifiedBy>Hardisty, David</cp:lastModifiedBy>
  <cp:revision>54</cp:revision>
  <dcterms:created xsi:type="dcterms:W3CDTF">2025-02-20T15:17:09Z</dcterms:created>
  <dcterms:modified xsi:type="dcterms:W3CDTF">2026-09-26T16:19:44Z</dcterms:modified>
</cp:coreProperties>
</file>